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 Semi Bold" panose="020B0604020202020204" charset="0"/>
      <p:regular r:id="rId13"/>
    </p:embeddedFont>
    <p:embeddedFont>
      <p:font typeface="PT Sans" panose="020B0503020203020204" pitchFamily="34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882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bidarivedike@gmail.com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4857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BIDARI EVENT 2025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548771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 Celebration of Culture, Music &amp; Unity</a:t>
            </a:r>
            <a:endParaRPr lang="en-US" sz="6100" dirty="0"/>
          </a:p>
        </p:txBody>
      </p:sp>
      <p:sp>
        <p:nvSpPr>
          <p:cNvPr id="5" name="Text 2"/>
          <p:cNvSpPr/>
          <p:nvPr/>
        </p:nvSpPr>
        <p:spPr>
          <a:xfrm>
            <a:off x="1196697" y="6091595"/>
            <a:ext cx="71095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10–11 November 2025, Bidar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5822394"/>
            <a:ext cx="30480" cy="921425"/>
          </a:xfrm>
          <a:prstGeom prst="rect">
            <a:avLst/>
          </a:prstGeom>
          <a:solidFill>
            <a:srgbClr val="F2B42D"/>
          </a:solidFill>
          <a:ln/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83C290-B9C1-A512-260C-BC5863FC0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219" y="-189571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702" y="369094"/>
            <a:ext cx="5893832" cy="54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Secure Your Position for 2025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469702" y="1115258"/>
            <a:ext cx="467510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Investment, ROI, and Next Steps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469702" y="1845588"/>
            <a:ext cx="1626037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Projected ROI &amp; Reach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46" y="2175272"/>
            <a:ext cx="201335" cy="25157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05828" y="2193846"/>
            <a:ext cx="6245662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On-Site Impressions:</a:t>
            </a: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Over 5,000 direct interactions during the two days.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46" y="2852857"/>
            <a:ext cx="201335" cy="2515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05828" y="2871430"/>
            <a:ext cx="6245662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Digital Reach:</a:t>
            </a: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Estimated 50,000+ impressions across social media platforms pre and post-event.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46" y="3530441"/>
            <a:ext cx="201335" cy="25157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05828" y="3549015"/>
            <a:ext cx="6245662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Media Coverage:</a:t>
            </a: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Featured clips in regional news and digital media broadcasts.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469702" y="4109204"/>
            <a:ext cx="1579007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Contact Us Today</a:t>
            </a:r>
            <a:endParaRPr lang="en-US" sz="1200" dirty="0"/>
          </a:p>
        </p:txBody>
      </p:sp>
      <p:sp>
        <p:nvSpPr>
          <p:cNvPr id="12" name="Text 7"/>
          <p:cNvSpPr/>
          <p:nvPr/>
        </p:nvSpPr>
        <p:spPr>
          <a:xfrm>
            <a:off x="469702" y="4440674"/>
            <a:ext cx="6681787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Phone: +91 XXXXXXXXXX</a:t>
            </a:r>
            <a:endParaRPr lang="en-US" sz="1050" dirty="0"/>
          </a:p>
        </p:txBody>
      </p:sp>
      <p:sp>
        <p:nvSpPr>
          <p:cNvPr id="13" name="Text 8"/>
          <p:cNvSpPr/>
          <p:nvPr/>
        </p:nvSpPr>
        <p:spPr>
          <a:xfrm>
            <a:off x="469702" y="4776073"/>
            <a:ext cx="6681787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Email: </a:t>
            </a:r>
            <a:r>
              <a:rPr lang="en-US" sz="1050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bidarivedike@gmail.com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7687866" y="1862376"/>
            <a:ext cx="6480453" cy="429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Limited premium slots are available. To secure Title or Day-2 exclusivity, please confirm your package immediately.</a:t>
            </a: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7486531" y="1862376"/>
            <a:ext cx="15240" cy="429339"/>
          </a:xfrm>
          <a:prstGeom prst="rect">
            <a:avLst/>
          </a:prstGeom>
          <a:solidFill>
            <a:srgbClr val="F2B42D"/>
          </a:solidFill>
          <a:ln/>
        </p:spPr>
      </p:sp>
      <p:pic>
        <p:nvPicPr>
          <p:cNvPr id="16" name="Image 3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6531" y="2442686"/>
            <a:ext cx="2604373" cy="369094"/>
          </a:xfrm>
          <a:prstGeom prst="rect">
            <a:avLst/>
          </a:prstGeom>
        </p:spPr>
      </p:pic>
      <p:pic>
        <p:nvPicPr>
          <p:cNvPr id="17" name="Image 4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7936" y="2442686"/>
            <a:ext cx="1496497" cy="369094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6531" y="2962751"/>
            <a:ext cx="6681787" cy="66817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EVENT OVERVIEW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57118" y="1237417"/>
            <a:ext cx="10337959" cy="878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00"/>
              </a:lnSpc>
              <a:buNone/>
            </a:pPr>
            <a:r>
              <a:rPr lang="en-US" sz="5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Igniting Bidar's Arts and Culture</a:t>
            </a:r>
            <a:endParaRPr lang="en-US" sz="5500" dirty="0"/>
          </a:p>
        </p:txBody>
      </p:sp>
      <p:sp>
        <p:nvSpPr>
          <p:cNvPr id="4" name="Shape 2"/>
          <p:cNvSpPr/>
          <p:nvPr/>
        </p:nvSpPr>
        <p:spPr>
          <a:xfrm>
            <a:off x="757118" y="2683312"/>
            <a:ext cx="7658576" cy="2217658"/>
          </a:xfrm>
          <a:prstGeom prst="roundRect">
            <a:avLst>
              <a:gd name="adj" fmla="val 6597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6638" y="2683312"/>
            <a:ext cx="121920" cy="2217658"/>
          </a:xfrm>
          <a:prstGeom prst="roundRect">
            <a:avLst>
              <a:gd name="adj" fmla="val 266171"/>
            </a:avLst>
          </a:prstGeom>
          <a:solidFill>
            <a:srgbClr val="F2B42D"/>
          </a:solidFill>
          <a:ln/>
        </p:spPr>
      </p:sp>
      <p:sp>
        <p:nvSpPr>
          <p:cNvPr id="6" name="Text 4"/>
          <p:cNvSpPr/>
          <p:nvPr/>
        </p:nvSpPr>
        <p:spPr>
          <a:xfrm>
            <a:off x="1095375" y="2930128"/>
            <a:ext cx="294941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 Two-Day Extravaganza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95375" y="3464600"/>
            <a:ext cx="707350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Massive 2-day cultural festival.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095375" y="3886319"/>
            <a:ext cx="707350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Expected attendance of 5,000+ enthusiastic attendees.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095375" y="4308038"/>
            <a:ext cx="707350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Featuring 4 headline singers and local cultural showcases.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57118" y="5117306"/>
            <a:ext cx="7658576" cy="2288143"/>
          </a:xfrm>
          <a:prstGeom prst="roundRect">
            <a:avLst>
              <a:gd name="adj" fmla="val 6394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26638" y="5117306"/>
            <a:ext cx="121920" cy="2288143"/>
          </a:xfrm>
          <a:prstGeom prst="roundRect">
            <a:avLst>
              <a:gd name="adj" fmla="val 266171"/>
            </a:avLst>
          </a:prstGeom>
          <a:solidFill>
            <a:srgbClr val="D7425E"/>
          </a:solidFill>
          <a:ln/>
        </p:spPr>
      </p:sp>
      <p:sp>
        <p:nvSpPr>
          <p:cNvPr id="12" name="Text 10"/>
          <p:cNvSpPr/>
          <p:nvPr/>
        </p:nvSpPr>
        <p:spPr>
          <a:xfrm>
            <a:off x="1095375" y="5364123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Core Mission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1419820" y="5925622"/>
            <a:ext cx="6749058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Bidari Event aims to promote the rich arts, music, and heritage of Bidar, bringing the community together through an unforgettable celebration.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1095375" y="5925622"/>
            <a:ext cx="30480" cy="1038344"/>
          </a:xfrm>
          <a:prstGeom prst="rect">
            <a:avLst/>
          </a:prstGeom>
          <a:solidFill>
            <a:srgbClr val="F2B42D"/>
          </a:solidFill>
          <a:ln/>
        </p:spPr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825" y="2439949"/>
            <a:ext cx="4929783" cy="4929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16D474-4026-67A8-FE97-261EC390E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511" y="3022255"/>
            <a:ext cx="5750412" cy="38366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213" y="594479"/>
            <a:ext cx="7701677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Impact: Who Attends Bidari?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13" y="1660803"/>
            <a:ext cx="539472" cy="5394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213" y="2469952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Music Enthusiasts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55213" y="2916674"/>
            <a:ext cx="6425089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primary draw: attendees seeking high-caliber live musical performances.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979" y="1660803"/>
            <a:ext cx="539472" cy="5394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9979" y="2469952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Youth &amp; Students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449979" y="2916674"/>
            <a:ext cx="6425208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high concentration of attendees aged 15–30 (45%), ideal for reaching younger demographics.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213" y="4038838"/>
            <a:ext cx="539472" cy="53947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5213" y="4847987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Families &amp; Locals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55213" y="5294709"/>
            <a:ext cx="6425089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significant family presence (20%) ensures broad community reach across generations.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9979" y="4038838"/>
            <a:ext cx="539472" cy="53947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9979" y="4847987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Professionals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449979" y="5294709"/>
            <a:ext cx="6425208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audience segment (35% aged 31–50) with high purchasing power.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755213" y="6335911"/>
            <a:ext cx="3077647" cy="712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5K+</a:t>
            </a:r>
            <a:endParaRPr lang="en-US" sz="5600" dirty="0"/>
          </a:p>
        </p:txBody>
      </p:sp>
      <p:sp>
        <p:nvSpPr>
          <p:cNvPr id="16" name="Text 10"/>
          <p:cNvSpPr/>
          <p:nvPr/>
        </p:nvSpPr>
        <p:spPr>
          <a:xfrm>
            <a:off x="1024652" y="7317700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Expected Footfall</a:t>
            </a:r>
            <a:endParaRPr lang="en-US" sz="1950" dirty="0"/>
          </a:p>
        </p:txBody>
      </p:sp>
      <p:sp>
        <p:nvSpPr>
          <p:cNvPr id="17" name="Text 11"/>
          <p:cNvSpPr/>
          <p:nvPr/>
        </p:nvSpPr>
        <p:spPr>
          <a:xfrm>
            <a:off x="4102537" y="6335911"/>
            <a:ext cx="3077766" cy="712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45%</a:t>
            </a:r>
            <a:endParaRPr lang="en-US" sz="5600" dirty="0"/>
          </a:p>
        </p:txBody>
      </p:sp>
      <p:sp>
        <p:nvSpPr>
          <p:cNvPr id="18" name="Text 12"/>
          <p:cNvSpPr/>
          <p:nvPr/>
        </p:nvSpPr>
        <p:spPr>
          <a:xfrm>
            <a:off x="4371975" y="7317700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Ages 15-30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7449979" y="6335911"/>
            <a:ext cx="3077766" cy="712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35%</a:t>
            </a:r>
            <a:endParaRPr lang="en-US" sz="5600" dirty="0"/>
          </a:p>
        </p:txBody>
      </p:sp>
      <p:sp>
        <p:nvSpPr>
          <p:cNvPr id="20" name="Text 14"/>
          <p:cNvSpPr/>
          <p:nvPr/>
        </p:nvSpPr>
        <p:spPr>
          <a:xfrm>
            <a:off x="7719417" y="7317700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Ages 31-50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10797421" y="6335911"/>
            <a:ext cx="3077766" cy="712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Day 2</a:t>
            </a:r>
            <a:endParaRPr lang="en-US" sz="5600" dirty="0"/>
          </a:p>
        </p:txBody>
      </p:sp>
      <p:sp>
        <p:nvSpPr>
          <p:cNvPr id="22" name="Text 16"/>
          <p:cNvSpPr/>
          <p:nvPr/>
        </p:nvSpPr>
        <p:spPr>
          <a:xfrm>
            <a:off x="11066859" y="7317700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Peak Attendance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724" y="995124"/>
            <a:ext cx="9688711" cy="54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Building Credibility: Highlights From Past Events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4" y="2033230"/>
            <a:ext cx="4339590" cy="222789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405" y="2033230"/>
            <a:ext cx="4339590" cy="222789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3466" y="2033230"/>
            <a:ext cx="4339590" cy="222789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49724" y="4590812"/>
            <a:ext cx="13330952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commitment to quality has led to consistently growing attendance and high audience engagement year after year.</a:t>
            </a:r>
            <a:endParaRPr lang="en-US" sz="1450" dirty="0"/>
          </a:p>
        </p:txBody>
      </p:sp>
      <p:sp>
        <p:nvSpPr>
          <p:cNvPr id="7" name="Shape 2"/>
          <p:cNvSpPr/>
          <p:nvPr/>
        </p:nvSpPr>
        <p:spPr>
          <a:xfrm>
            <a:off x="649724" y="5096589"/>
            <a:ext cx="6572607" cy="2137767"/>
          </a:xfrm>
          <a:prstGeom prst="roundRect">
            <a:avLst>
              <a:gd name="adj" fmla="val 1302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58203" y="5305068"/>
            <a:ext cx="556974" cy="556974"/>
          </a:xfrm>
          <a:prstGeom prst="roundRect">
            <a:avLst>
              <a:gd name="adj" fmla="val 16415642"/>
            </a:avLst>
          </a:prstGeom>
          <a:solidFill>
            <a:srgbClr val="DD785E"/>
          </a:solidFill>
          <a:ln/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317" y="5426869"/>
            <a:ext cx="250627" cy="31325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58203" y="6047661"/>
            <a:ext cx="2184202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3,500 Attendees</a:t>
            </a: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858203" y="6431994"/>
            <a:ext cx="6155650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Recorded at Bidar Utsav 2023, showcasing strong growth momentum.</a:t>
            </a:r>
            <a:endParaRPr lang="en-US" sz="1450" dirty="0"/>
          </a:p>
        </p:txBody>
      </p:sp>
      <p:sp>
        <p:nvSpPr>
          <p:cNvPr id="12" name="Shape 6"/>
          <p:cNvSpPr/>
          <p:nvPr/>
        </p:nvSpPr>
        <p:spPr>
          <a:xfrm>
            <a:off x="7407950" y="5096589"/>
            <a:ext cx="6572726" cy="2137767"/>
          </a:xfrm>
          <a:prstGeom prst="roundRect">
            <a:avLst>
              <a:gd name="adj" fmla="val 1302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3" name="Shape 7"/>
          <p:cNvSpPr/>
          <p:nvPr/>
        </p:nvSpPr>
        <p:spPr>
          <a:xfrm>
            <a:off x="7616428" y="5305068"/>
            <a:ext cx="556974" cy="556974"/>
          </a:xfrm>
          <a:prstGeom prst="roundRect">
            <a:avLst>
              <a:gd name="adj" fmla="val 16415642"/>
            </a:avLst>
          </a:prstGeom>
          <a:solidFill>
            <a:srgbClr val="48A8E2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9542" y="5426869"/>
            <a:ext cx="250627" cy="31325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616428" y="6047661"/>
            <a:ext cx="2184202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Digital Reach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7616428" y="6431994"/>
            <a:ext cx="6155769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 engagement on YouTube highlights and social media channels. </a:t>
            </a:r>
            <a:r>
              <a:rPr lang="en-US" sz="1450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Watch Clips Here</a:t>
            </a: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4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EAFBBD-3789-70C7-20E7-4CA09E8F0F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187" y="1652468"/>
            <a:ext cx="4565904" cy="26637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FAD752-B9C4-2841-F311-9E0C941825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0091" y="1595281"/>
            <a:ext cx="4704952" cy="27428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97E64A-DCF0-DF96-3E63-90B7A1B038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0630" y="1595280"/>
            <a:ext cx="4180046" cy="27866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295" y="509349"/>
            <a:ext cx="9231392" cy="54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Elevating the Experience: What’s New in 2025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833557" y="1702356"/>
            <a:ext cx="185142" cy="833557"/>
          </a:xfrm>
          <a:prstGeom prst="roundRect">
            <a:avLst>
              <a:gd name="adj" fmla="val 15008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48295" y="1580793"/>
            <a:ext cx="555665" cy="555665"/>
          </a:xfrm>
          <a:prstGeom prst="roundRect">
            <a:avLst>
              <a:gd name="adj" fmla="val 8228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1684973"/>
            <a:ext cx="277773" cy="34730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89102" y="1609725"/>
            <a:ext cx="2344103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Grand Two-Day Format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389102" y="1993106"/>
            <a:ext cx="12593003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Expanded festival featuring a massive grand finale celebration on Day 2 for maximum impact.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111329" y="2998946"/>
            <a:ext cx="185142" cy="833557"/>
          </a:xfrm>
          <a:prstGeom prst="roundRect">
            <a:avLst>
              <a:gd name="adj" fmla="val 15008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926068" y="2877383"/>
            <a:ext cx="555665" cy="555665"/>
          </a:xfrm>
          <a:prstGeom prst="roundRect">
            <a:avLst>
              <a:gd name="adj" fmla="val 8228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014" y="2981563"/>
            <a:ext cx="277773" cy="34730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666875" y="2906316"/>
            <a:ext cx="2412206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Four Famous Headliners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1666875" y="3289697"/>
            <a:ext cx="12315230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Securing four famous, high-profile singers to drive ticket sales and footfall.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1389221" y="4295537"/>
            <a:ext cx="185142" cy="833557"/>
          </a:xfrm>
          <a:prstGeom prst="roundRect">
            <a:avLst>
              <a:gd name="adj" fmla="val 15008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203960" y="4173974"/>
            <a:ext cx="555665" cy="555665"/>
          </a:xfrm>
          <a:prstGeom prst="roundRect">
            <a:avLst>
              <a:gd name="adj" fmla="val 82280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06" y="4278154"/>
            <a:ext cx="277773" cy="34730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944767" y="4202906"/>
            <a:ext cx="2664738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Expanded Visual Coverage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1944767" y="4586288"/>
            <a:ext cx="1203733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We've added 6 smaller LED screens alongside the main stage LED for better visibility across the venue.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1667113" y="5592128"/>
            <a:ext cx="185142" cy="833557"/>
          </a:xfrm>
          <a:prstGeom prst="roundRect">
            <a:avLst>
              <a:gd name="adj" fmla="val 150085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481852" y="5470565"/>
            <a:ext cx="555665" cy="555665"/>
          </a:xfrm>
          <a:prstGeom prst="roundRect">
            <a:avLst>
              <a:gd name="adj" fmla="val 82280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0798" y="5574744"/>
            <a:ext cx="277773" cy="34730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222659" y="5499497"/>
            <a:ext cx="2318742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Premium Sponsor Zone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2222659" y="5882878"/>
            <a:ext cx="11759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Dedicated VIP lounge and hospitality area for sponsors and special guests.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1389221" y="6888718"/>
            <a:ext cx="185142" cy="833557"/>
          </a:xfrm>
          <a:prstGeom prst="roundRect">
            <a:avLst>
              <a:gd name="adj" fmla="val 150085"/>
            </a:avLst>
          </a:prstGeom>
          <a:solidFill>
            <a:srgbClr val="00002E"/>
          </a:solidFill>
          <a:ln w="22860">
            <a:solidFill>
              <a:srgbClr val="59ABA9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1203960" y="6767155"/>
            <a:ext cx="555665" cy="555665"/>
          </a:xfrm>
          <a:prstGeom prst="roundRect">
            <a:avLst>
              <a:gd name="adj" fmla="val 82280"/>
            </a:avLst>
          </a:prstGeom>
          <a:solidFill>
            <a:srgbClr val="00002E"/>
          </a:solidFill>
          <a:ln w="22860">
            <a:solidFill>
              <a:srgbClr val="59ABA9"/>
            </a:solidFill>
            <a:prstDash val="solid"/>
          </a:ln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906" y="6871335"/>
            <a:ext cx="277773" cy="347305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944767" y="6796088"/>
            <a:ext cx="21793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Branded Merchandise</a:t>
            </a:r>
            <a:endParaRPr lang="en-US" sz="1700" dirty="0"/>
          </a:p>
        </p:txBody>
      </p:sp>
      <p:sp>
        <p:nvSpPr>
          <p:cNvPr id="27" name="Text 20"/>
          <p:cNvSpPr/>
          <p:nvPr/>
        </p:nvSpPr>
        <p:spPr>
          <a:xfrm>
            <a:off x="1944767" y="7179469"/>
            <a:ext cx="1203733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50 branded gifts included in top packages for exclusive distribution.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687" y="574119"/>
            <a:ext cx="8846106" cy="614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Sponsorship Tiers: A Value Comparison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30687" y="1605677"/>
            <a:ext cx="13169027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Choose the package that best fits your marketing goals and desired level of exposure.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30687" y="2174558"/>
            <a:ext cx="13169027" cy="5482114"/>
          </a:xfrm>
          <a:prstGeom prst="roundRect">
            <a:avLst>
              <a:gd name="adj" fmla="val 571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38307" y="2182177"/>
            <a:ext cx="13153787" cy="5998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47142" y="2315051"/>
            <a:ext cx="220944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Suggested Price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581638" y="2315051"/>
            <a:ext cx="312646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₹1,00,000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33153" y="2315051"/>
            <a:ext cx="312646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₹50,000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684669" y="2315051"/>
            <a:ext cx="2998708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₹35,000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38307" y="2782014"/>
            <a:ext cx="13153787" cy="9339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47142" y="2914888"/>
            <a:ext cx="2209443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Title Rights/Co-presenter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581638" y="2914888"/>
            <a:ext cx="312646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133153" y="2914888"/>
            <a:ext cx="312646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0684669" y="2914888"/>
            <a:ext cx="2998708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38307" y="3715941"/>
            <a:ext cx="13153787" cy="5998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47142" y="3848814"/>
            <a:ext cx="220944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Main Stage Logo Size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581638" y="3848814"/>
            <a:ext cx="312646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Largest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133153" y="3848814"/>
            <a:ext cx="312646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Medium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684669" y="3848814"/>
            <a:ext cx="2998708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Shared Area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38307" y="4315778"/>
            <a:ext cx="13153787" cy="5998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47142" y="4448651"/>
            <a:ext cx="220944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Screen Video Plays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581638" y="4448651"/>
            <a:ext cx="312646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2x (30–60s)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133153" y="4448651"/>
            <a:ext cx="312646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1x (20–30s)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684669" y="4448651"/>
            <a:ext cx="2998708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None (side display only)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38307" y="4915614"/>
            <a:ext cx="13153787" cy="5998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47142" y="5048488"/>
            <a:ext cx="220944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Prime Sponsor Stall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581638" y="5048488"/>
            <a:ext cx="312646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Prime Zone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133153" y="5048488"/>
            <a:ext cx="312646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Standard Zone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684669" y="5048488"/>
            <a:ext cx="2998708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Outdoor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38307" y="5515451"/>
            <a:ext cx="13153787" cy="5998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947142" y="5648325"/>
            <a:ext cx="220944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VIP Passes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3581638" y="5648325"/>
            <a:ext cx="312646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133153" y="5648325"/>
            <a:ext cx="312646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684669" y="5648325"/>
            <a:ext cx="2998708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38307" y="6115288"/>
            <a:ext cx="13153787" cy="5998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947142" y="6248162"/>
            <a:ext cx="220944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Banners Across Bidar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3581638" y="6248162"/>
            <a:ext cx="312646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Included (100 total)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133153" y="6248162"/>
            <a:ext cx="312646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Shared Placement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0684669" y="6248162"/>
            <a:ext cx="2998708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38307" y="6715125"/>
            <a:ext cx="13153787" cy="9339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947142" y="6847999"/>
            <a:ext cx="2209443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Dedicated Social Campaign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3581638" y="6847999"/>
            <a:ext cx="312646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Yes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133153" y="6847999"/>
            <a:ext cx="312646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Included in Group Posts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0684669" y="6847999"/>
            <a:ext cx="2998708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Included in Thank You Post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833" y="447675"/>
            <a:ext cx="9605843" cy="660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GOLD SPONSOR: PREMIUM VISIBILITY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569833" y="1352669"/>
            <a:ext cx="8092916" cy="478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Maximum Exposure &amp; Title Rights (₹1,00,000)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569833" y="2238494"/>
            <a:ext cx="1915478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Exclusive Benefits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69833" y="2640687"/>
            <a:ext cx="654677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Title Rights:</a:t>
            </a: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"BIDARI EVENT 2025, presented by [Your Company]".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69833" y="2957989"/>
            <a:ext cx="654677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Stage &amp; Banner Dominance:</a:t>
            </a: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Largest logo placement on stage and all 100 city banners.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69833" y="3275290"/>
            <a:ext cx="6546771" cy="520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Video Plays:</a:t>
            </a: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Two premium 30–60 second video slots on the main LED screen during peak hours.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69833" y="3852982"/>
            <a:ext cx="6546771" cy="520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Venue Branding:</a:t>
            </a: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Prime stall location, logo on entry passes, and watermark presence on 6 smaller screens.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69833" y="4430673"/>
            <a:ext cx="6546771" cy="520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Hospitality &amp; Social:</a:t>
            </a: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10 VIP passes, stage felicitation during the finale, and a dedicated pre-event social media campaign.</a:t>
            </a:r>
            <a:endParaRPr lang="en-US" sz="12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416" y="2258854"/>
            <a:ext cx="6546771" cy="65467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338" y="761643"/>
            <a:ext cx="3215997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ASSOCIATE &amp; SUPPORTER TIERS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607338" y="4088487"/>
            <a:ext cx="13415724" cy="22860"/>
          </a:xfrm>
          <a:prstGeom prst="roundRect">
            <a:avLst>
              <a:gd name="adj" fmla="val 1138732"/>
            </a:avLst>
          </a:prstGeom>
          <a:solidFill>
            <a:srgbClr val="F2B42D"/>
          </a:solidFill>
          <a:ln/>
        </p:spPr>
      </p:sp>
      <p:sp>
        <p:nvSpPr>
          <p:cNvPr id="4" name="Shape 2"/>
          <p:cNvSpPr/>
          <p:nvPr/>
        </p:nvSpPr>
        <p:spPr>
          <a:xfrm>
            <a:off x="607338" y="1363861"/>
            <a:ext cx="6599396" cy="2724626"/>
          </a:xfrm>
          <a:prstGeom prst="roundRect">
            <a:avLst>
              <a:gd name="adj" fmla="val 9554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291001" y="1552575"/>
            <a:ext cx="3231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SILVER SPONSOR (₹50,000)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96052" y="1962864"/>
            <a:ext cx="622196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 brand recognition for mid-sized campaigns.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796052" y="2344579"/>
            <a:ext cx="622196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Medium-sized logo presence on main stage and shared city banners.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796052" y="2682954"/>
            <a:ext cx="622196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One 20–30 second video play on the main screen.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796052" y="3021330"/>
            <a:ext cx="6221968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Logo inclusion on all 6 small screens and one dedicated banner zone at the venue.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796052" y="3637359"/>
            <a:ext cx="622196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 VIP hospitality passes and multiple mentions by the emcee during the show.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7423547" y="4111347"/>
            <a:ext cx="6599515" cy="2446973"/>
          </a:xfrm>
          <a:prstGeom prst="rect">
            <a:avLst/>
          </a:prstGeom>
          <a:solidFill>
            <a:srgbClr val="00002E"/>
          </a:solidFill>
          <a:ln/>
        </p:spPr>
      </p:sp>
      <p:sp>
        <p:nvSpPr>
          <p:cNvPr id="12" name="Text 10"/>
          <p:cNvSpPr/>
          <p:nvPr/>
        </p:nvSpPr>
        <p:spPr>
          <a:xfrm>
            <a:off x="9015770" y="4284821"/>
            <a:ext cx="341507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BRONZE SPONSOR (₹35,000)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12261" y="4695111"/>
            <a:ext cx="6222087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Affordable entry point for strong local engagement.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612261" y="5076825"/>
            <a:ext cx="6222087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Logo displayed in a shared banner area at the venue entrance.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612261" y="5415201"/>
            <a:ext cx="6222087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Included in the sponsor thank-you list in the event brochure and social posts.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7612261" y="5753576"/>
            <a:ext cx="6222087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Ability to place one banner outside the main event perimeter.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7612261" y="6091952"/>
            <a:ext cx="6222087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 VIP passes for your team members.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607338" y="6730603"/>
            <a:ext cx="13415724" cy="737235"/>
          </a:xfrm>
          <a:prstGeom prst="roundRect">
            <a:avLst>
              <a:gd name="adj" fmla="val 35310"/>
            </a:avLst>
          </a:prstGeom>
          <a:solidFill>
            <a:srgbClr val="483304"/>
          </a:solidFill>
          <a:ln/>
        </p:spPr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12" y="6993731"/>
            <a:ext cx="216813" cy="173474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1171099" y="6947416"/>
            <a:ext cx="12678489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Bronze tier is ideal for local businesses looking for cost-effective brand association.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393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983" y="2873812"/>
            <a:ext cx="6421993" cy="526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Digital &amp; Physical Activation Plan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6983" y="3669268"/>
            <a:ext cx="1337643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deliver visibility across the full event lifecycle: pre-event hype, on-site engagement, and post-event analysis.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6983" y="5701546"/>
            <a:ext cx="13376434" cy="22860"/>
          </a:xfrm>
          <a:prstGeom prst="roundRect">
            <a:avLst>
              <a:gd name="adj" fmla="val 117550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3903702" y="5343346"/>
            <a:ext cx="22860" cy="358259"/>
          </a:xfrm>
          <a:prstGeom prst="roundRect">
            <a:avLst>
              <a:gd name="adj" fmla="val 1175508"/>
            </a:avLst>
          </a:prstGeom>
          <a:solidFill>
            <a:srgbClr val="D89A13"/>
          </a:solidFill>
          <a:ln/>
        </p:spPr>
      </p:sp>
      <p:sp>
        <p:nvSpPr>
          <p:cNvPr id="7" name="Shape 4"/>
          <p:cNvSpPr/>
          <p:nvPr/>
        </p:nvSpPr>
        <p:spPr>
          <a:xfrm>
            <a:off x="3847981" y="5634335"/>
            <a:ext cx="134303" cy="134303"/>
          </a:xfrm>
          <a:prstGeom prst="roundRect">
            <a:avLst>
              <a:gd name="adj" fmla="val 340424"/>
            </a:avLst>
          </a:prstGeom>
          <a:solidFill>
            <a:srgbClr val="F2B42D"/>
          </a:solidFill>
          <a:ln/>
        </p:spPr>
      </p:sp>
      <p:sp>
        <p:nvSpPr>
          <p:cNvPr id="8" name="Text 5"/>
          <p:cNvSpPr/>
          <p:nvPr/>
        </p:nvSpPr>
        <p:spPr>
          <a:xfrm>
            <a:off x="2861310" y="4157424"/>
            <a:ext cx="2107525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Pre-Event Marketing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806053" y="4528185"/>
            <a:ext cx="621815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Social media posts and reels with sponsor tags to build anticipation.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806053" y="4877514"/>
            <a:ext cx="621815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High-reach WhatsApp campaign and physical poster distribution across Bidar.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7303770" y="5701486"/>
            <a:ext cx="22860" cy="358259"/>
          </a:xfrm>
          <a:prstGeom prst="roundRect">
            <a:avLst>
              <a:gd name="adj" fmla="val 1175508"/>
            </a:avLst>
          </a:prstGeom>
          <a:solidFill>
            <a:srgbClr val="F05B77"/>
          </a:solidFill>
          <a:ln/>
        </p:spPr>
      </p:sp>
      <p:sp>
        <p:nvSpPr>
          <p:cNvPr id="12" name="Shape 9"/>
          <p:cNvSpPr/>
          <p:nvPr/>
        </p:nvSpPr>
        <p:spPr>
          <a:xfrm>
            <a:off x="7248049" y="5634335"/>
            <a:ext cx="134303" cy="134303"/>
          </a:xfrm>
          <a:prstGeom prst="roundRect">
            <a:avLst>
              <a:gd name="adj" fmla="val 340424"/>
            </a:avLst>
          </a:prstGeom>
          <a:solidFill>
            <a:srgbClr val="D7425E"/>
          </a:solidFill>
          <a:ln/>
        </p:spPr>
      </p:sp>
      <p:sp>
        <p:nvSpPr>
          <p:cNvPr id="13" name="Text 10"/>
          <p:cNvSpPr/>
          <p:nvPr/>
        </p:nvSpPr>
        <p:spPr>
          <a:xfrm>
            <a:off x="6124337" y="6238875"/>
            <a:ext cx="2381726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During Event Activations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206121" y="6609636"/>
            <a:ext cx="621815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Branded selfie wall and charging stations.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4206121" y="6958965"/>
            <a:ext cx="621815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Live event coverage shout-outs and sponsored lucky draws.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4206121" y="7308294"/>
            <a:ext cx="621815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Branded wristbands distributed to all attendees.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10703838" y="5343346"/>
            <a:ext cx="22860" cy="358259"/>
          </a:xfrm>
          <a:prstGeom prst="roundRect">
            <a:avLst>
              <a:gd name="adj" fmla="val 1175508"/>
            </a:avLst>
          </a:prstGeom>
          <a:solidFill>
            <a:srgbClr val="C35E44"/>
          </a:solidFill>
          <a:ln/>
        </p:spPr>
      </p:sp>
      <p:sp>
        <p:nvSpPr>
          <p:cNvPr id="18" name="Shape 15"/>
          <p:cNvSpPr/>
          <p:nvPr/>
        </p:nvSpPr>
        <p:spPr>
          <a:xfrm>
            <a:off x="10648117" y="5634335"/>
            <a:ext cx="134303" cy="134303"/>
          </a:xfrm>
          <a:prstGeom prst="roundRect">
            <a:avLst>
              <a:gd name="adj" fmla="val 340424"/>
            </a:avLst>
          </a:prstGeom>
          <a:solidFill>
            <a:srgbClr val="DD785E"/>
          </a:solidFill>
          <a:ln/>
        </p:spPr>
      </p:sp>
      <p:sp>
        <p:nvSpPr>
          <p:cNvPr id="19" name="Text 16"/>
          <p:cNvSpPr/>
          <p:nvPr/>
        </p:nvSpPr>
        <p:spPr>
          <a:xfrm>
            <a:off x="9558457" y="4157424"/>
            <a:ext cx="231350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Post-Event Deliverables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7606189" y="4528185"/>
            <a:ext cx="621815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Feature in the official event highlight video.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7606189" y="4877514"/>
            <a:ext cx="621815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Thank-you posts and complete analytics report on footfall and digital reach.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849</Words>
  <Application>Microsoft Office PowerPoint</Application>
  <PresentationFormat>Custom</PresentationFormat>
  <Paragraphs>133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PT Sans</vt:lpstr>
      <vt:lpstr>Nunito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Pavan patil</dc:creator>
  <cp:lastModifiedBy>Pavan patil</cp:lastModifiedBy>
  <cp:revision>2</cp:revision>
  <dcterms:created xsi:type="dcterms:W3CDTF">2025-10-15T09:48:52Z</dcterms:created>
  <dcterms:modified xsi:type="dcterms:W3CDTF">2025-10-23T23:53:02Z</dcterms:modified>
</cp:coreProperties>
</file>